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48" d="100"/>
          <a:sy n="48" d="100"/>
        </p:scale>
        <p:origin x="594" y="3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57350" y="4464028"/>
            <a:ext cx="6858000" cy="1194650"/>
          </a:xfrm>
        </p:spPr>
        <p:txBody>
          <a:bodyPr wrap="none" anchor="t">
            <a:normAutofit/>
          </a:bodyPr>
          <a:lstStyle>
            <a:lvl1pPr algn="r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100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57349" y="3829878"/>
            <a:ext cx="6858000" cy="618523"/>
          </a:xfrm>
        </p:spPr>
        <p:txBody>
          <a:bodyPr anchor="b">
            <a:normAutofit/>
          </a:bodyPr>
          <a:lstStyle>
            <a:lvl1pPr marL="0" indent="0" algn="r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733479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Foto Panorâmica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367161"/>
            <a:ext cx="7886700" cy="819355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29841" y="987426"/>
            <a:ext cx="7886700" cy="337973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5186516"/>
            <a:ext cx="7885509" cy="682472"/>
          </a:xfrm>
        </p:spPr>
        <p:txBody>
          <a:bodyPr/>
          <a:lstStyle>
            <a:lvl1pPr marL="0" indent="0">
              <a:buNone/>
              <a:defRPr sz="12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6154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3534344"/>
          </a:xfrm>
        </p:spPr>
        <p:txBody>
          <a:bodyPr anchor="ctr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489399"/>
            <a:ext cx="7885509" cy="1501826"/>
          </a:xfrm>
        </p:spPr>
        <p:txBody>
          <a:bodyPr anchor="ctr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33963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365125"/>
            <a:ext cx="6977064" cy="2992904"/>
          </a:xfrm>
        </p:spPr>
        <p:txBody>
          <a:bodyPr anchor="ctr"/>
          <a:lstStyle>
            <a:lvl1pPr>
              <a:defRPr sz="33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365557"/>
            <a:ext cx="6564224" cy="54896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8650" y="4501729"/>
            <a:ext cx="7884318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33283" y="786824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6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7828359" y="2743200"/>
            <a:ext cx="457200" cy="584776"/>
          </a:xfrm>
          <a:prstGeom prst="rect">
            <a:avLst/>
          </a:prstGeom>
        </p:spPr>
        <p:txBody>
          <a:bodyPr vert="horz" lIns="68580" tIns="34290" rIns="68580" bIns="3429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6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95292305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2326968"/>
            <a:ext cx="7886700" cy="2511835"/>
          </a:xfrm>
        </p:spPr>
        <p:txBody>
          <a:bodyPr anchor="b">
            <a:normAutofit/>
          </a:bodyPr>
          <a:lstStyle>
            <a:lvl1pPr>
              <a:defRPr sz="405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4850581"/>
            <a:ext cx="7885509" cy="1140644"/>
          </a:xfrm>
        </p:spPr>
        <p:txBody>
          <a:bodyPr anchor="t"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393546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002961" y="1885950"/>
            <a:ext cx="2210150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017598" y="2571750"/>
            <a:ext cx="21955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40996" y="1885950"/>
            <a:ext cx="220218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433081" y="2571750"/>
            <a:ext cx="2210096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71777" y="1885950"/>
            <a:ext cx="2199085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18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871777" y="2571750"/>
            <a:ext cx="2199085" cy="3589338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413903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nas de Imag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99064" y="4297503"/>
            <a:ext cx="2205038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99064" y="2256354"/>
            <a:ext cx="2205038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99064" y="4873766"/>
            <a:ext cx="220503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26748" y="4297503"/>
            <a:ext cx="2197894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26747" y="2256354"/>
            <a:ext cx="2197894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425733" y="4873765"/>
            <a:ext cx="2200805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853242" y="4297503"/>
            <a:ext cx="2199085" cy="576262"/>
          </a:xfrm>
        </p:spPr>
        <p:txBody>
          <a:bodyPr anchor="b">
            <a:noAutofit/>
          </a:bodyPr>
          <a:lstStyle>
            <a:lvl1pPr marL="0" indent="0">
              <a:buNone/>
              <a:defRPr sz="18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5853241" y="2256354"/>
            <a:ext cx="219908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200"/>
            </a:lvl1pPr>
            <a:lvl2pPr marL="342900" indent="0">
              <a:buNone/>
              <a:defRPr sz="1200"/>
            </a:lvl2pPr>
            <a:lvl3pPr marL="685800" indent="0">
              <a:buNone/>
              <a:defRPr sz="1200"/>
            </a:lvl3pPr>
            <a:lvl4pPr marL="1028700" indent="0">
              <a:buNone/>
              <a:defRPr sz="1200"/>
            </a:lvl4pPr>
            <a:lvl5pPr marL="1371600" indent="0">
              <a:buNone/>
              <a:defRPr sz="1200"/>
            </a:lvl5pPr>
            <a:lvl6pPr marL="1714500" indent="0">
              <a:buNone/>
              <a:defRPr sz="1200"/>
            </a:lvl6pPr>
            <a:lvl7pPr marL="2057400" indent="0">
              <a:buNone/>
              <a:defRPr sz="1200"/>
            </a:lvl7pPr>
            <a:lvl8pPr marL="2400300" indent="0">
              <a:buNone/>
              <a:defRPr sz="1200"/>
            </a:lvl8pPr>
            <a:lvl9pPr marL="2743200" indent="0">
              <a:buNone/>
              <a:defRPr sz="12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853148" y="4873763"/>
            <a:ext cx="2201998" cy="659189"/>
          </a:xfrm>
        </p:spPr>
        <p:txBody>
          <a:bodyPr anchor="t">
            <a:normAutofit/>
          </a:bodyPr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60764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264852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81727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3950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640899" y="4464028"/>
            <a:ext cx="6858000" cy="1194650"/>
          </a:xfrm>
        </p:spPr>
        <p:txBody>
          <a:bodyPr wrap="none" anchor="t">
            <a:normAutofit/>
          </a:bodyPr>
          <a:lstStyle>
            <a:lvl1pPr algn="l">
              <a:defRPr sz="7200" b="0" spc="-225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640899" y="3829878"/>
            <a:ext cx="6858000" cy="617822"/>
          </a:xfrm>
        </p:spPr>
        <p:txBody>
          <a:bodyPr anchor="b">
            <a:normAutofit/>
          </a:bodyPr>
          <a:lstStyle>
            <a:lvl1pPr marL="0" indent="0" algn="l">
              <a:buNone/>
              <a:defRPr sz="24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96141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40000" y="1825625"/>
            <a:ext cx="3768912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39880" y="1825625"/>
            <a:ext cx="377547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0239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681163"/>
            <a:ext cx="3768912" cy="82391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40000" y="2505075"/>
            <a:ext cx="3768912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39880" y="1681163"/>
            <a:ext cx="3776661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0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pt-BR" smtClean="0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39880" y="2505075"/>
            <a:ext cx="3776661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00250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67805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9146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98467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0000" y="2057400"/>
            <a:ext cx="2739019" cy="3811588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0485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 l="-17000" r="-1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40000" y="1825625"/>
            <a:ext cx="767535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smtClean="0"/>
              <a:t>4/1/2016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1358882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4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6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pt-BR" sz="4000" dirty="0"/>
              <a:t>Juiz Lizandro  Garcia  Gomes  Filho</a:t>
            </a:r>
            <a:br>
              <a:rPr lang="pt-BR" sz="4000" dirty="0"/>
            </a:br>
            <a:r>
              <a:rPr lang="pt-BR" sz="4000" dirty="0"/>
              <a:t>Brasília-DF, 01-04-2016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0" y="655982"/>
            <a:ext cx="8918713" cy="625895"/>
          </a:xfrm>
        </p:spPr>
        <p:txBody>
          <a:bodyPr>
            <a:normAutofit fontScale="77500" lnSpcReduction="20000"/>
          </a:bodyPr>
          <a:lstStyle/>
          <a:p>
            <a:r>
              <a:rPr lang="pt-BR" sz="4400" dirty="0"/>
              <a:t>III ENCONTRO NACIONAL DE PRECATÓRIOS</a:t>
            </a:r>
          </a:p>
        </p:txBody>
      </p:sp>
    </p:spTree>
    <p:extLst>
      <p:ext uri="{BB962C8B-B14F-4D97-AF65-F5344CB8AC3E}">
        <p14:creationId xmlns:p14="http://schemas.microsoft.com/office/powerpoint/2010/main" val="39797271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775252"/>
            <a:ext cx="9144000" cy="5883124"/>
          </a:xfrm>
        </p:spPr>
        <p:txBody>
          <a:bodyPr/>
          <a:lstStyle/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CFOAB fez requerimento no bojo das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ADI’s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4357 e 4425 para apreciação da matéria pelo STF, que, todavia, não o conheceu.</a:t>
            </a:r>
            <a:b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 smtClean="0"/>
              <a:t> 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32222915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36714"/>
            <a:ext cx="9144000" cy="5943600"/>
          </a:xfrm>
        </p:spPr>
        <p:txBody>
          <a:bodyPr/>
          <a:lstStyle/>
          <a:p>
            <a:r>
              <a:rPr lang="pt-BR" dirty="0" smtClean="0"/>
              <a:t>INCOERÊNCIA MATERIAL ENTRE O CONCEITO DE CORREÇÃO MONETÁRIA E REMUNERAÇÃO DE CAPITAL.</a:t>
            </a:r>
            <a:br>
              <a:rPr lang="pt-BR" dirty="0" smtClean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dirty="0" smtClean="0"/>
              <a:t>MERA RECOMPOSIÇÃO x FRUTOS CIVIS PELO USO DO CAPITAL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79423329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148" y="914399"/>
            <a:ext cx="9004852" cy="5434885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TR é calculada segundo as diretrizes da Lei nº 8.177/91 e Resolução BACEN 4240/2013 pela média dos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CDB’s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e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RDB’s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prefixados pelos Bancos, com um redutor a cargo do próprio Banco Central.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9687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0"/>
            <a:ext cx="9004852" cy="6067908"/>
          </a:xfrm>
        </p:spPr>
        <p:txBody>
          <a:bodyPr>
            <a:normAutofit/>
          </a:bodyPr>
          <a:lstStyle/>
          <a:p>
            <a:pPr algn="just"/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TR, contudo, já foi fartamente declarada inconstitucional pelo STF para fins de ser índice de correção monetária.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1746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993913"/>
            <a:ext cx="9144000" cy="5548556"/>
          </a:xfrm>
        </p:spPr>
        <p:txBody>
          <a:bodyPr/>
          <a:lstStyle/>
          <a:p>
            <a:r>
              <a:rPr lang="pt-BR" dirty="0" smtClean="0"/>
              <a:t>Condenação judicial como efeito pedagógico ao agente causador do dano.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“Morte” da TR e irrestrita aplicação do índice contido em Lei Federal e nacional: IPCA-E.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57160108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1152939"/>
            <a:ext cx="9004852" cy="4913009"/>
          </a:xfrm>
        </p:spPr>
        <p:txBody>
          <a:bodyPr>
            <a:normAutofit/>
          </a:bodyPr>
          <a:lstStyle/>
          <a:p>
            <a:pPr algn="r"/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God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bless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64696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1" y="2345635"/>
            <a:ext cx="9144000" cy="17240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“Correção monetária nos débitos da Fazenda Pública”</a:t>
            </a:r>
          </a:p>
        </p:txBody>
      </p:sp>
    </p:spTree>
    <p:extLst>
      <p:ext uri="{BB962C8B-B14F-4D97-AF65-F5344CB8AC3E}">
        <p14:creationId xmlns:p14="http://schemas.microsoft.com/office/powerpoint/2010/main" val="1233403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ângulo de cantos arredondados 2"/>
          <p:cNvSpPr/>
          <p:nvPr/>
        </p:nvSpPr>
        <p:spPr>
          <a:xfrm>
            <a:off x="-1" y="695738"/>
            <a:ext cx="9088193" cy="5705061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A REDAÇÃO ORIGINAL DO ARTIGO 100 DA CF E A CONSTRUÇÃO JURISPRUDENCIAL DO PRECATÓRIO COMPLEMENTAR</a:t>
            </a:r>
          </a:p>
        </p:txBody>
      </p:sp>
    </p:spTree>
    <p:extLst>
      <p:ext uri="{BB962C8B-B14F-4D97-AF65-F5344CB8AC3E}">
        <p14:creationId xmlns:p14="http://schemas.microsoft.com/office/powerpoint/2010/main" val="29886467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dirty="0" smtClean="0"/>
              <a:t/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/>
            </a:r>
            <a:br>
              <a:rPr lang="pt-BR" dirty="0" smtClean="0"/>
            </a:br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EVOLUÇÃO LEGISLATIVA E A EMENDA CONSTITUCIONAL Nº 30/2000 – o texto do artigo 100, §1º, passou a constar que o pagamento dos precatórios “terão seus valores atualizados monetariamente”.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2"/>
          </p:nvPr>
        </p:nvSpPr>
        <p:spPr>
          <a:xfrm>
            <a:off x="-683815" y="7131808"/>
            <a:ext cx="10514012" cy="1501826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233054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sz="4000" dirty="0">
                <a:latin typeface="Arial" panose="020B0604020202020204" pitchFamily="34" charset="0"/>
                <a:cs typeface="Arial" panose="020B0604020202020204" pitchFamily="34" charset="0"/>
              </a:rPr>
              <a:t>Nova alteração legislativa com a EC 62/09, onde, no novo artigo 100, §5º, se repetiu o texto anterior , mantendo-se a indicação expressa de necessidade de atualização monetária.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sz="half" idx="2"/>
          </p:nvPr>
        </p:nvSpPr>
        <p:spPr>
          <a:xfrm flipV="1">
            <a:off x="-684212" y="7495503"/>
            <a:ext cx="10514012" cy="386365"/>
          </a:xfrm>
        </p:spPr>
        <p:txBody>
          <a:bodyPr/>
          <a:lstStyle/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101058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0" y="59631"/>
            <a:ext cx="9144000" cy="5500679"/>
          </a:xfrm>
        </p:spPr>
        <p:txBody>
          <a:bodyPr>
            <a:normAutofit/>
          </a:bodyPr>
          <a:lstStyle/>
          <a:p>
            <a:pPr algn="just"/>
            <a:r>
              <a:rPr lang="pt-BR" sz="4400" dirty="0">
                <a:latin typeface="Arial" panose="020B0604020202020204" pitchFamily="34" charset="0"/>
                <a:cs typeface="Arial" panose="020B0604020202020204" pitchFamily="34" charset="0"/>
              </a:rPr>
              <a:t>Surgimento de grave problema no §12 do art. 100 e no §16 do art. 97/ADCT: a CF passa a dizer que a atualização dos precatórios será feita pelo índice de remuneração básica da poupança.</a:t>
            </a:r>
          </a:p>
        </p:txBody>
      </p:sp>
    </p:spTree>
    <p:extLst>
      <p:ext uri="{BB962C8B-B14F-4D97-AF65-F5344CB8AC3E}">
        <p14:creationId xmlns:p14="http://schemas.microsoft.com/office/powerpoint/2010/main" val="2170287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39147" y="437321"/>
            <a:ext cx="8845827" cy="5553315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Decisão do STF em 14/03/2013, julgando inconstitucional a TR.</a:t>
            </a:r>
            <a:b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sz="4800" dirty="0">
                <a:latin typeface="Arial" panose="020B0604020202020204" pitchFamily="34" charset="0"/>
                <a:cs typeface="Arial" panose="020B0604020202020204" pitchFamily="34" charset="0"/>
              </a:rPr>
              <a:t>Modulação em 25/03/15, mantendo a validade da atualização dos precatórios pela TR até aquela data.</a:t>
            </a:r>
          </a:p>
        </p:txBody>
      </p:sp>
    </p:spTree>
    <p:extLst>
      <p:ext uri="{BB962C8B-B14F-4D97-AF65-F5344CB8AC3E}">
        <p14:creationId xmlns:p14="http://schemas.microsoft.com/office/powerpoint/2010/main" val="11404570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685800" y="365126"/>
            <a:ext cx="10515600" cy="6009917"/>
          </a:xfrm>
        </p:spPr>
        <p:txBody>
          <a:bodyPr>
            <a:normAutofit/>
          </a:bodyPr>
          <a:lstStyle/>
          <a:p>
            <a:pPr marL="685800" indent="-685800">
              <a:buFont typeface="Arial" panose="020B0604020202020204" pitchFamily="34" charset="0"/>
              <a:buChar char="•"/>
            </a:pP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E como atualizar os débitos após a EC 62/09?</a:t>
            </a:r>
            <a:b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Nas </a:t>
            </a:r>
            <a:r>
              <a:rPr lang="pt-BR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ADIN’s</a:t>
            </a:r>
            <a:r>
              <a:rPr lang="pt-BR" dirty="0" smtClean="0">
                <a:latin typeface="Arial" panose="020B0604020202020204" pitchFamily="34" charset="0"/>
                <a:cs typeface="Arial" panose="020B0604020202020204" pitchFamily="34" charset="0"/>
              </a:rPr>
              <a:t> ficou assegurada aplicação do IPCA-E após 25/03/15 para os precatórios.</a:t>
            </a:r>
            <a:endParaRPr lang="pt-BR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5309670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-1" y="139146"/>
            <a:ext cx="9004853" cy="5883125"/>
          </a:xfrm>
        </p:spPr>
        <p:txBody>
          <a:bodyPr/>
          <a:lstStyle/>
          <a:p>
            <a:r>
              <a:rPr lang="pt-BR" dirty="0" smtClean="0"/>
              <a:t>E os demais débitos contra a Fazenda Pública? </a:t>
            </a:r>
            <a:br>
              <a:rPr lang="pt-BR" dirty="0" smtClean="0"/>
            </a:b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É o tema 810 da repercussão geral do STF (RE 870.947): trata precisamente da correção monetária entre o dano e a expedição do precatório.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482821920"/>
      </p:ext>
    </p:extLst>
  </p:cSld>
  <p:clrMapOvr>
    <a:masterClrMapping/>
  </p:clrMapOvr>
</p:sld>
</file>

<file path=ppt/theme/theme1.xml><?xml version="1.0" encoding="utf-8"?>
<a:theme xmlns:a="http://schemas.openxmlformats.org/drawingml/2006/main" name="Profundidade">
  <a:themeElements>
    <a:clrScheme name="Profundidade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Profundidade">
      <a:maj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rofundidad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TM04033923[[fn=Profundidade]]</Template>
  <TotalTime>86</TotalTime>
  <Words>245</Words>
  <Application>Microsoft Office PowerPoint</Application>
  <PresentationFormat>Apresentação na tela (4:3)</PresentationFormat>
  <Paragraphs>16</Paragraphs>
  <Slides>15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15</vt:i4>
      </vt:variant>
    </vt:vector>
  </HeadingPairs>
  <TitlesOfParts>
    <vt:vector size="18" baseType="lpstr">
      <vt:lpstr>Arial</vt:lpstr>
      <vt:lpstr>Corbel</vt:lpstr>
      <vt:lpstr>Profundidade</vt:lpstr>
      <vt:lpstr>Juiz Lizandro  Garcia  Gomes  Filho Brasília-DF, 01-04-2016</vt:lpstr>
      <vt:lpstr>Apresentação do PowerPoint</vt:lpstr>
      <vt:lpstr>Apresentação do PowerPoint</vt:lpstr>
      <vt:lpstr>   EVOLUÇÃO LEGISLATIVA E A EMENDA CONSTITUCIONAL Nº 30/2000 – o texto do artigo 100, §1º, passou a constar que o pagamento dos precatórios “terão seus valores atualizados monetariamente”.</vt:lpstr>
      <vt:lpstr>Nova alteração legislativa com a EC 62/09, onde, no novo artigo 100, §5º, se repetiu o texto anterior , mantendo-se a indicação expressa de necessidade de atualização monetária.</vt:lpstr>
      <vt:lpstr>Surgimento de grave problema no §12 do art. 100 e no §16 do art. 97/ADCT: a CF passa a dizer que a atualização dos precatórios será feita pelo índice de remuneração básica da poupança.</vt:lpstr>
      <vt:lpstr>Decisão do STF em 14/03/2013, julgando inconstitucional a TR.   Modulação em 25/03/15, mantendo a validade da atualização dos precatórios pela TR até aquela data.</vt:lpstr>
      <vt:lpstr>E como atualizar os débitos após a EC 62/09?  Nas ADIN’s ficou assegurada aplicação do IPCA-E após 25/03/15 para os precatórios.</vt:lpstr>
      <vt:lpstr>E os demais débitos contra a Fazenda Pública?   É o tema 810 da repercussão geral do STF (RE 870.947): trata precisamente da correção monetária entre o dano e a expedição do precatório.</vt:lpstr>
      <vt:lpstr>CFOAB fez requerimento no bojo das ADI’s 4357 e 4425 para apreciação da matéria pelo STF, que, todavia, não o conheceu.   </vt:lpstr>
      <vt:lpstr>INCOERÊNCIA MATERIAL ENTRE O CONCEITO DE CORREÇÃO MONETÁRIA E REMUNERAÇÃO DE CAPITAL.  MERA RECOMPOSIÇÃO x FRUTOS CIVIS PELO USO DO CAPITAL</vt:lpstr>
      <vt:lpstr>TR é calculada segundo as diretrizes da Lei nº 8.177/91 e Resolução BACEN 4240/2013 pela média dos CDB’s e RDB’s prefixados pelos Bancos, com um redutor a cargo do próprio Banco Central.</vt:lpstr>
      <vt:lpstr>TR, contudo, já foi fartamente declarada inconstitucional pelo STF para fins de ser índice de correção monetária.</vt:lpstr>
      <vt:lpstr>Condenação judicial como efeito pedagógico ao agente causador do dano.  “Morte” da TR e irrestrita aplicação do índice contido em Lei Federal e nacional: IPCA-E.</vt:lpstr>
      <vt:lpstr>God bless you!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Juiz Lizandro  Garcia  Gomes  Filho Brasília-DF, 01-04-2016</dc:title>
  <dc:creator>Juiz Lizandro</dc:creator>
  <cp:lastModifiedBy>Start-0001</cp:lastModifiedBy>
  <cp:revision>18</cp:revision>
  <dcterms:created xsi:type="dcterms:W3CDTF">2016-04-01T01:13:08Z</dcterms:created>
  <dcterms:modified xsi:type="dcterms:W3CDTF">2016-04-01T12:27:06Z</dcterms:modified>
</cp:coreProperties>
</file>